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9" r:id="rId4"/>
    <p:sldId id="260" r:id="rId5"/>
    <p:sldId id="261" r:id="rId6"/>
    <p:sldId id="263" r:id="rId7"/>
    <p:sldId id="257" r:id="rId8"/>
    <p:sldId id="262" r:id="rId9"/>
    <p:sldId id="264" r:id="rId10"/>
    <p:sldId id="258"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78"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A3D54-4730-426F-819B-A965F71BF331}" type="datetimeFigureOut">
              <a:rPr lang="en-US" smtClean="0"/>
              <a:t>6/8/2013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51B13-DBF8-4A84-A35B-6727B81D398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Diane Toomey, American Chestnut Foundation, Carolina Chapter,</a:t>
            </a:r>
            <a:r>
              <a:rPr lang="en-US" baseline="0" dirty="0" smtClean="0"/>
              <a:t> Wikipedia, </a:t>
            </a:r>
            <a:r>
              <a:rPr lang="en-US" baseline="0" dirty="0" err="1" smtClean="0"/>
              <a:t>Bugwood</a:t>
            </a:r>
            <a:r>
              <a:rPr lang="en-US" baseline="0" dirty="0" smtClean="0"/>
              <a:t> Network/Forestry Images – Tree of Life Project 2008 </a:t>
            </a:r>
            <a:r>
              <a:rPr lang="en-US" baseline="0" dirty="0" err="1" smtClean="0"/>
              <a:t>Diaporthales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F951B13-DBF8-4A84-A35B-6727B81D3985}"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BD06F-9A4F-48B6-A6A0-7F5266A818C5}"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BD06F-9A4F-48B6-A6A0-7F5266A818C5}"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BD06F-9A4F-48B6-A6A0-7F5266A818C5}"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BD06F-9A4F-48B6-A6A0-7F5266A818C5}"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BD06F-9A4F-48B6-A6A0-7F5266A818C5}" type="datetimeFigureOut">
              <a:rPr lang="en-US" smtClean="0"/>
              <a:pPr/>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8BD06F-9A4F-48B6-A6A0-7F5266A818C5}" type="datetimeFigureOut">
              <a:rPr lang="en-US" smtClean="0"/>
              <a:pPr/>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8BD06F-9A4F-48B6-A6A0-7F5266A818C5}" type="datetimeFigureOut">
              <a:rPr lang="en-US" smtClean="0"/>
              <a:pPr/>
              <a:t>6/8/2013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8BD06F-9A4F-48B6-A6A0-7F5266A818C5}" type="datetimeFigureOut">
              <a:rPr lang="en-US" smtClean="0"/>
              <a:pPr/>
              <a:t>6/8/2013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BD06F-9A4F-48B6-A6A0-7F5266A818C5}" type="datetimeFigureOut">
              <a:rPr lang="en-US" smtClean="0"/>
              <a:pPr/>
              <a:t>6/8/2013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BD06F-9A4F-48B6-A6A0-7F5266A818C5}" type="datetimeFigureOut">
              <a:rPr lang="en-US" smtClean="0"/>
              <a:pPr/>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BD06F-9A4F-48B6-A6A0-7F5266A818C5}" type="datetimeFigureOut">
              <a:rPr lang="en-US" smtClean="0"/>
              <a:pPr/>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3EB92-0E1C-4754-B392-7FC49F6000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BD06F-9A4F-48B6-A6A0-7F5266A818C5}" type="datetimeFigureOut">
              <a:rPr lang="en-US" smtClean="0"/>
              <a:pPr/>
              <a:t>6/8/2013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3EB92-0E1C-4754-B392-7FC49F6000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Chestnut Phenotypes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Petiole colors</a:t>
            </a:r>
            <a:endParaRPr lang="en-US" dirty="0"/>
          </a:p>
        </p:txBody>
      </p:sp>
      <p:pic>
        <p:nvPicPr>
          <p:cNvPr id="4" name="Content Placeholder 3" descr="Flowers.jpg"/>
          <p:cNvPicPr>
            <a:picLocks noGrp="1" noChangeAspect="1"/>
          </p:cNvPicPr>
          <p:nvPr>
            <p:ph idx="1"/>
          </p:nvPr>
        </p:nvPicPr>
        <p:blipFill>
          <a:blip r:embed="rId2" cstate="print"/>
          <a:stretch>
            <a:fillRect/>
          </a:stretch>
        </p:blipFill>
        <p:spPr>
          <a:xfrm>
            <a:off x="5105400" y="1371600"/>
            <a:ext cx="3226865" cy="2438400"/>
          </a:xfrm>
        </p:spPr>
      </p:pic>
      <p:pic>
        <p:nvPicPr>
          <p:cNvPr id="5" name="Picture 4" descr="StamenPollen.jpg"/>
          <p:cNvPicPr>
            <a:picLocks noChangeAspect="1"/>
          </p:cNvPicPr>
          <p:nvPr/>
        </p:nvPicPr>
        <p:blipFill>
          <a:blip r:embed="rId3" cstate="print"/>
          <a:stretch>
            <a:fillRect/>
          </a:stretch>
        </p:blipFill>
        <p:spPr>
          <a:xfrm>
            <a:off x="5181600" y="4114800"/>
            <a:ext cx="3281363" cy="2467757"/>
          </a:xfrm>
          <a:prstGeom prst="rect">
            <a:avLst/>
          </a:prstGeom>
        </p:spPr>
      </p:pic>
      <p:pic>
        <p:nvPicPr>
          <p:cNvPr id="6" name="Picture 5" descr="AmericanRedVein2.jpg"/>
          <p:cNvPicPr>
            <a:picLocks noChangeAspect="1"/>
          </p:cNvPicPr>
          <p:nvPr/>
        </p:nvPicPr>
        <p:blipFill>
          <a:blip r:embed="rId4" cstate="print"/>
          <a:stretch>
            <a:fillRect/>
          </a:stretch>
        </p:blipFill>
        <p:spPr>
          <a:xfrm>
            <a:off x="685800" y="1371600"/>
            <a:ext cx="3657600" cy="24174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Stipules</a:t>
            </a:r>
            <a:endParaRPr lang="en-US" dirty="0"/>
          </a:p>
        </p:txBody>
      </p:sp>
      <p:sp>
        <p:nvSpPr>
          <p:cNvPr id="3" name="Content Placeholder 2"/>
          <p:cNvSpPr>
            <a:spLocks noGrp="1"/>
          </p:cNvSpPr>
          <p:nvPr>
            <p:ph idx="1"/>
          </p:nvPr>
        </p:nvSpPr>
        <p:spPr>
          <a:xfrm>
            <a:off x="381000" y="5181600"/>
            <a:ext cx="8229600" cy="1325563"/>
          </a:xfrm>
        </p:spPr>
        <p:txBody>
          <a:bodyPr/>
          <a:lstStyle/>
          <a:p>
            <a:endParaRPr lang="en-US" dirty="0"/>
          </a:p>
        </p:txBody>
      </p:sp>
      <p:pic>
        <p:nvPicPr>
          <p:cNvPr id="22530" name="Picture 2" descr="http://botit.botany.wisc.edu/botany_130/Plant_morphology/Images/Chinese_chestnut_stipules.jpg"/>
          <p:cNvPicPr>
            <a:picLocks noChangeAspect="1" noChangeArrowheads="1"/>
          </p:cNvPicPr>
          <p:nvPr/>
        </p:nvPicPr>
        <p:blipFill>
          <a:blip r:embed="rId2" cstate="print"/>
          <a:srcRect/>
          <a:stretch>
            <a:fillRect/>
          </a:stretch>
        </p:blipFill>
        <p:spPr bwMode="auto">
          <a:xfrm>
            <a:off x="4572000" y="1600200"/>
            <a:ext cx="3939685" cy="2895600"/>
          </a:xfrm>
          <a:prstGeom prst="rect">
            <a:avLst/>
          </a:prstGeom>
          <a:noFill/>
        </p:spPr>
      </p:pic>
      <p:pic>
        <p:nvPicPr>
          <p:cNvPr id="22532" name="Picture 4" descr="http://3gals.files.wordpress.com/2009/05/wilton_1_back_closeup_650pxw.jpg?w=490"/>
          <p:cNvPicPr>
            <a:picLocks noChangeAspect="1" noChangeArrowheads="1"/>
          </p:cNvPicPr>
          <p:nvPr/>
        </p:nvPicPr>
        <p:blipFill>
          <a:blip r:embed="rId3" cstate="print"/>
          <a:srcRect/>
          <a:stretch>
            <a:fillRect/>
          </a:stretch>
        </p:blipFill>
        <p:spPr bwMode="auto">
          <a:xfrm>
            <a:off x="685800" y="1600200"/>
            <a:ext cx="2695575" cy="33147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1143000"/>
          </a:xfrm>
        </p:spPr>
        <p:txBody>
          <a:bodyPr>
            <a:normAutofit fontScale="90000"/>
          </a:bodyPr>
          <a:lstStyle/>
          <a:p>
            <a:r>
              <a:rPr lang="en-US" dirty="0" smtClean="0"/>
              <a:t>Bark /Blight (</a:t>
            </a:r>
            <a:r>
              <a:rPr lang="en-US" dirty="0" err="1" smtClean="0"/>
              <a:t>Cryphonectria</a:t>
            </a:r>
            <a:r>
              <a:rPr lang="en-US" dirty="0" smtClean="0"/>
              <a:t> </a:t>
            </a:r>
            <a:r>
              <a:rPr lang="en-US" dirty="0" err="1" smtClean="0"/>
              <a:t>parasitica</a:t>
            </a:r>
            <a:r>
              <a:rPr lang="en-US" dirty="0" smtClean="0"/>
              <a:t>)</a:t>
            </a:r>
            <a:endParaRPr lang="en-US" dirty="0"/>
          </a:p>
        </p:txBody>
      </p:sp>
      <p:pic>
        <p:nvPicPr>
          <p:cNvPr id="23554" name="Picture 2" descr="American Chestnut (Castanea dentata) bark"/>
          <p:cNvPicPr>
            <a:picLocks noChangeAspect="1" noChangeArrowheads="1"/>
          </p:cNvPicPr>
          <p:nvPr/>
        </p:nvPicPr>
        <p:blipFill>
          <a:blip r:embed="rId3" cstate="print"/>
          <a:srcRect/>
          <a:stretch>
            <a:fillRect/>
          </a:stretch>
        </p:blipFill>
        <p:spPr bwMode="auto">
          <a:xfrm>
            <a:off x="304800" y="1295400"/>
            <a:ext cx="3333750" cy="2505076"/>
          </a:xfrm>
          <a:prstGeom prst="rect">
            <a:avLst/>
          </a:prstGeom>
          <a:noFill/>
        </p:spPr>
      </p:pic>
      <p:pic>
        <p:nvPicPr>
          <p:cNvPr id="23558" name="Picture 6" descr="http://www.carolinas-tacf.org/albums/Inoculation_of_Carolinas_First_Backcross_Chestnut_Orchard/4.jpg"/>
          <p:cNvPicPr>
            <a:picLocks noChangeAspect="1" noChangeArrowheads="1"/>
          </p:cNvPicPr>
          <p:nvPr/>
        </p:nvPicPr>
        <p:blipFill>
          <a:blip r:embed="rId4" cstate="print"/>
          <a:srcRect/>
          <a:stretch>
            <a:fillRect/>
          </a:stretch>
        </p:blipFill>
        <p:spPr bwMode="auto">
          <a:xfrm>
            <a:off x="152400" y="4495800"/>
            <a:ext cx="3124200" cy="1952625"/>
          </a:xfrm>
          <a:prstGeom prst="rect">
            <a:avLst/>
          </a:prstGeom>
          <a:noFill/>
        </p:spPr>
      </p:pic>
      <p:pic>
        <p:nvPicPr>
          <p:cNvPr id="23562" name="Picture 10" descr="http://www.invasive.org/images/768x512/1506072.jpg"/>
          <p:cNvPicPr>
            <a:picLocks noChangeAspect="1" noChangeArrowheads="1"/>
          </p:cNvPicPr>
          <p:nvPr/>
        </p:nvPicPr>
        <p:blipFill>
          <a:blip r:embed="rId5" cstate="print"/>
          <a:srcRect/>
          <a:stretch>
            <a:fillRect/>
          </a:stretch>
        </p:blipFill>
        <p:spPr bwMode="auto">
          <a:xfrm>
            <a:off x="5943600" y="4343400"/>
            <a:ext cx="2895600" cy="1933811"/>
          </a:xfrm>
          <a:prstGeom prst="rect">
            <a:avLst/>
          </a:prstGeom>
          <a:noFill/>
        </p:spPr>
      </p:pic>
      <p:pic>
        <p:nvPicPr>
          <p:cNvPr id="23564" name="Picture 12" descr="http://www.loe.org/images/content/051014/Chestnut-Cankers.gif"/>
          <p:cNvPicPr>
            <a:picLocks noChangeAspect="1" noChangeArrowheads="1"/>
          </p:cNvPicPr>
          <p:nvPr/>
        </p:nvPicPr>
        <p:blipFill>
          <a:blip r:embed="rId6" cstate="print"/>
          <a:srcRect/>
          <a:stretch>
            <a:fillRect/>
          </a:stretch>
        </p:blipFill>
        <p:spPr bwMode="auto">
          <a:xfrm>
            <a:off x="5638800" y="1295400"/>
            <a:ext cx="3248025" cy="2676525"/>
          </a:xfrm>
          <a:prstGeom prst="rect">
            <a:avLst/>
          </a:prstGeom>
          <a:noFill/>
        </p:spPr>
      </p:pic>
      <p:pic>
        <p:nvPicPr>
          <p:cNvPr id="23566" name="Picture 14" descr="Schlauchpilz Cryphonectria parasitica"/>
          <p:cNvPicPr>
            <a:picLocks noChangeAspect="1" noChangeArrowheads="1"/>
          </p:cNvPicPr>
          <p:nvPr/>
        </p:nvPicPr>
        <p:blipFill>
          <a:blip r:embed="rId7" cstate="print"/>
          <a:srcRect/>
          <a:stretch>
            <a:fillRect/>
          </a:stretch>
        </p:blipFill>
        <p:spPr bwMode="auto">
          <a:xfrm>
            <a:off x="3733800" y="1295400"/>
            <a:ext cx="3017520" cy="2514600"/>
          </a:xfrm>
          <a:prstGeom prst="rect">
            <a:avLst/>
          </a:prstGeom>
          <a:noFill/>
        </p:spPr>
      </p:pic>
      <p:pic>
        <p:nvPicPr>
          <p:cNvPr id="23568" name="Picture 16" descr="http://4.bp.blogspot.com/_VA6LePZ6KNY/SshoCuZzZBI/AAAAAAAAB5c/Npt-tWoDcrE/s320/Cryphonectria+parasitica.jpg"/>
          <p:cNvPicPr>
            <a:picLocks noChangeAspect="1" noChangeArrowheads="1"/>
          </p:cNvPicPr>
          <p:nvPr/>
        </p:nvPicPr>
        <p:blipFill>
          <a:blip r:embed="rId8" cstate="print"/>
          <a:srcRect/>
          <a:stretch>
            <a:fillRect/>
          </a:stretch>
        </p:blipFill>
        <p:spPr bwMode="auto">
          <a:xfrm>
            <a:off x="2438400" y="4038600"/>
            <a:ext cx="2819400" cy="2381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Measuring tape, rulers to mm</a:t>
            </a:r>
          </a:p>
          <a:p>
            <a:r>
              <a:rPr lang="en-US" dirty="0" smtClean="0"/>
              <a:t>Magnifying glass</a:t>
            </a:r>
          </a:p>
          <a:p>
            <a:r>
              <a:rPr lang="en-US" dirty="0" smtClean="0"/>
              <a:t>Camera that can take close-ups. </a:t>
            </a:r>
          </a:p>
          <a:p>
            <a:r>
              <a:rPr lang="en-US" dirty="0" smtClean="0"/>
              <a:t>Notebook or voice recorder</a:t>
            </a:r>
          </a:p>
          <a:p>
            <a:r>
              <a:rPr lang="en-US" dirty="0" smtClean="0"/>
              <a:t>GPS</a:t>
            </a:r>
          </a:p>
          <a:p>
            <a:r>
              <a:rPr lang="en-US" dirty="0" smtClean="0"/>
              <a:t>Sample collection and labeling materials (baggies, tubes, water-proof pens)</a:t>
            </a:r>
          </a:p>
          <a:p>
            <a:r>
              <a:rPr lang="en-US" dirty="0" smtClean="0"/>
              <a:t>Sample preservation materials (ice, dry ice, drying agents, enzyme inhibition materials)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samples in nature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the goal?</a:t>
            </a:r>
          </a:p>
          <a:p>
            <a:r>
              <a:rPr lang="en-US" dirty="0" smtClean="0"/>
              <a:t>How do you identify those specimens you want from everything else that looks similar but is something else?</a:t>
            </a:r>
          </a:p>
          <a:p>
            <a:r>
              <a:rPr lang="en-US" dirty="0" smtClean="0"/>
              <a:t>What part of the specimen is important to </a:t>
            </a:r>
            <a:r>
              <a:rPr lang="en-US" smtClean="0"/>
              <a:t>later studies?</a:t>
            </a:r>
            <a:endParaRPr lang="en-US" dirty="0" smtClean="0"/>
          </a:p>
          <a:p>
            <a:r>
              <a:rPr lang="en-US" dirty="0" smtClean="0"/>
              <a:t>How do you preserve the part(s) you care about?</a:t>
            </a:r>
          </a:p>
          <a:p>
            <a:r>
              <a:rPr lang="en-US" dirty="0" smtClean="0"/>
              <a:t>How do you make sure your record-keeping is good? What things should go in the record?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Known differences in the two species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overall height and shape of the two trees is quite different</a:t>
            </a:r>
          </a:p>
          <a:p>
            <a:r>
              <a:rPr lang="en-US" dirty="0" smtClean="0"/>
              <a:t>Density of simple vein hairs on the </a:t>
            </a:r>
            <a:r>
              <a:rPr lang="en-US" dirty="0" smtClean="0"/>
              <a:t>lower (</a:t>
            </a:r>
            <a:r>
              <a:rPr lang="en-US" dirty="0" err="1" smtClean="0"/>
              <a:t>abaxial</a:t>
            </a:r>
            <a:r>
              <a:rPr lang="en-US" dirty="0" smtClean="0"/>
              <a:t>) </a:t>
            </a:r>
            <a:r>
              <a:rPr lang="en-US" dirty="0" smtClean="0"/>
              <a:t>surfaces</a:t>
            </a:r>
          </a:p>
          <a:p>
            <a:pPr lvl="1"/>
            <a:r>
              <a:rPr lang="en-US" dirty="0" smtClean="0"/>
              <a:t>The </a:t>
            </a:r>
            <a:r>
              <a:rPr lang="en-US" dirty="0" err="1" smtClean="0"/>
              <a:t>abaxial</a:t>
            </a:r>
            <a:r>
              <a:rPr lang="en-US" dirty="0" smtClean="0"/>
              <a:t> </a:t>
            </a:r>
            <a:r>
              <a:rPr lang="en-US" dirty="0" err="1" smtClean="0"/>
              <a:t>interveinal</a:t>
            </a:r>
            <a:r>
              <a:rPr lang="en-US" dirty="0" smtClean="0"/>
              <a:t> leaf surface of the American </a:t>
            </a:r>
            <a:r>
              <a:rPr lang="en-US" dirty="0" smtClean="0"/>
              <a:t>chestnut </a:t>
            </a:r>
            <a:r>
              <a:rPr lang="en-US" dirty="0" smtClean="0"/>
              <a:t>is </a:t>
            </a:r>
            <a:r>
              <a:rPr lang="en-US" u="sng" dirty="0" smtClean="0"/>
              <a:t>glabrous</a:t>
            </a:r>
            <a:r>
              <a:rPr lang="en-US" dirty="0" smtClean="0"/>
              <a:t> (smooth, without hairs)</a:t>
            </a:r>
            <a:endParaRPr lang="en-US" dirty="0" smtClean="0"/>
          </a:p>
          <a:p>
            <a:pPr lvl="1"/>
            <a:r>
              <a:rPr lang="en-US" dirty="0" smtClean="0"/>
              <a:t>The </a:t>
            </a:r>
            <a:r>
              <a:rPr lang="en-US" dirty="0" err="1" smtClean="0"/>
              <a:t>abaxial</a:t>
            </a:r>
            <a:r>
              <a:rPr lang="en-US" dirty="0" smtClean="0"/>
              <a:t> </a:t>
            </a:r>
            <a:r>
              <a:rPr lang="en-US" dirty="0" err="1" smtClean="0"/>
              <a:t>interveinal</a:t>
            </a:r>
            <a:r>
              <a:rPr lang="en-US" dirty="0" smtClean="0"/>
              <a:t> leaf surface </a:t>
            </a:r>
            <a:r>
              <a:rPr lang="en-US" dirty="0" smtClean="0"/>
              <a:t>is </a:t>
            </a:r>
            <a:r>
              <a:rPr lang="en-US" u="sng" dirty="0" smtClean="0"/>
              <a:t>pubescent </a:t>
            </a:r>
            <a:r>
              <a:rPr lang="en-US" dirty="0" smtClean="0"/>
              <a:t>in the Chinese </a:t>
            </a:r>
            <a:r>
              <a:rPr lang="en-US" dirty="0" smtClean="0"/>
              <a:t>chestnut (very hairy)</a:t>
            </a:r>
            <a:endParaRPr lang="en-US" dirty="0" smtClean="0"/>
          </a:p>
          <a:p>
            <a:r>
              <a:rPr lang="en-US" dirty="0" smtClean="0"/>
              <a:t>Density of simple twig hairs in the leaf midribs and secondary veins</a:t>
            </a:r>
          </a:p>
          <a:p>
            <a:pPr lvl="1"/>
            <a:r>
              <a:rPr lang="en-US" dirty="0" smtClean="0"/>
              <a:t>The petiole, midrib and secondary vein of the Chinese chestnut Sun leaves are covered in dense simple hairs as are the twigs, while they are not visible on the twigs and sparse on the other parts of the American chestnut</a:t>
            </a:r>
          </a:p>
          <a:p>
            <a:r>
              <a:rPr lang="en-US" dirty="0" smtClean="0"/>
              <a:t>Stipule </a:t>
            </a:r>
            <a:r>
              <a:rPr lang="en-US" dirty="0" smtClean="0"/>
              <a:t>size (little outgrowths on each side of a leaf where it joins the petiole)</a:t>
            </a:r>
            <a:endParaRPr lang="en-US" dirty="0" smtClean="0"/>
          </a:p>
          <a:p>
            <a:pPr lvl="1"/>
            <a:r>
              <a:rPr lang="en-US" dirty="0" smtClean="0"/>
              <a:t>Stipules are wide at the base (5-10mm) of the Chinese chestnut and taper to a point</a:t>
            </a:r>
          </a:p>
          <a:p>
            <a:pPr lvl="1"/>
            <a:r>
              <a:rPr lang="en-US" dirty="0" smtClean="0"/>
              <a:t>The American chestnut stipule is narrow at the base (1mm) and </a:t>
            </a:r>
            <a:r>
              <a:rPr lang="en-US" dirty="0" smtClean="0"/>
              <a:t>slowly </a:t>
            </a:r>
            <a:r>
              <a:rPr lang="en-US" dirty="0" smtClean="0"/>
              <a:t>tapers to a point. </a:t>
            </a:r>
          </a:p>
          <a:p>
            <a:r>
              <a:rPr lang="en-US" dirty="0" smtClean="0"/>
              <a:t>Stem color</a:t>
            </a:r>
          </a:p>
          <a:p>
            <a:pPr lvl="1"/>
            <a:r>
              <a:rPr lang="en-US" dirty="0" smtClean="0"/>
              <a:t>Growing American leaves have a reddish stem</a:t>
            </a:r>
          </a:p>
          <a:p>
            <a:pPr lvl="1"/>
            <a:r>
              <a:rPr lang="en-US" dirty="0" smtClean="0"/>
              <a:t>Growing Chinese </a:t>
            </a:r>
            <a:r>
              <a:rPr lang="en-US" dirty="0" smtClean="0"/>
              <a:t>leaves </a:t>
            </a:r>
            <a:r>
              <a:rPr lang="en-US" dirty="0" smtClean="0"/>
              <a:t>have a green or </a:t>
            </a:r>
            <a:r>
              <a:rPr lang="en-US" dirty="0" smtClean="0"/>
              <a:t>tan </a:t>
            </a:r>
            <a:r>
              <a:rPr lang="en-US" dirty="0" smtClean="0"/>
              <a:t>stem.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mericanTreeShape2.jpg"/>
          <p:cNvPicPr>
            <a:picLocks noGrp="1" noChangeAspect="1"/>
          </p:cNvPicPr>
          <p:nvPr>
            <p:ph idx="1"/>
          </p:nvPr>
        </p:nvPicPr>
        <p:blipFill>
          <a:blip r:embed="rId2" cstate="print"/>
          <a:stretch>
            <a:fillRect/>
          </a:stretch>
        </p:blipFill>
        <p:spPr>
          <a:xfrm>
            <a:off x="609600" y="1676400"/>
            <a:ext cx="3075529" cy="4525963"/>
          </a:xfrm>
        </p:spPr>
      </p:pic>
      <p:pic>
        <p:nvPicPr>
          <p:cNvPr id="5" name="Picture 4" descr="ChineseChestnutTree2.jpg"/>
          <p:cNvPicPr>
            <a:picLocks noChangeAspect="1"/>
          </p:cNvPicPr>
          <p:nvPr/>
        </p:nvPicPr>
        <p:blipFill>
          <a:blip r:embed="rId3" cstate="print"/>
          <a:stretch>
            <a:fillRect/>
          </a:stretch>
        </p:blipFill>
        <p:spPr>
          <a:xfrm>
            <a:off x="5486400" y="2971800"/>
            <a:ext cx="2438400" cy="3217048"/>
          </a:xfrm>
          <a:prstGeom prst="rect">
            <a:avLst/>
          </a:prstGeom>
        </p:spPr>
      </p:pic>
      <p:sp>
        <p:nvSpPr>
          <p:cNvPr id="6" name="TextBox 5"/>
          <p:cNvSpPr txBox="1"/>
          <p:nvPr/>
        </p:nvSpPr>
        <p:spPr>
          <a:xfrm>
            <a:off x="3733800" y="1676400"/>
            <a:ext cx="5029200" cy="1200329"/>
          </a:xfrm>
          <a:prstGeom prst="rect">
            <a:avLst/>
          </a:prstGeom>
          <a:noFill/>
        </p:spPr>
        <p:txBody>
          <a:bodyPr wrap="square" rtlCol="0">
            <a:spAutoFit/>
          </a:bodyPr>
          <a:lstStyle/>
          <a:p>
            <a:r>
              <a:rPr lang="en-US" dirty="0" smtClean="0"/>
              <a:t>American at Maturity:  75-100 ft high, 15 ft in diameter, have a single main trunk</a:t>
            </a:r>
          </a:p>
          <a:p>
            <a:r>
              <a:rPr lang="en-US" dirty="0" smtClean="0"/>
              <a:t>Chinese at Maturity:  40-60ft with a 40-50ft crown, multiple main trunks, branches droop.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Pollination</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Chestnuts are </a:t>
            </a:r>
            <a:r>
              <a:rPr lang="en-US" dirty="0" err="1" smtClean="0"/>
              <a:t>monoecious</a:t>
            </a:r>
            <a:r>
              <a:rPr lang="en-US" dirty="0" smtClean="0"/>
              <a:t> (mono-</a:t>
            </a:r>
            <a:r>
              <a:rPr lang="en-US" dirty="0" err="1" smtClean="0"/>
              <a:t>ee</a:t>
            </a:r>
            <a:r>
              <a:rPr lang="en-US" dirty="0" smtClean="0"/>
              <a:t>-</a:t>
            </a:r>
            <a:r>
              <a:rPr lang="en-US" dirty="0" err="1" smtClean="0"/>
              <a:t>shus</a:t>
            </a:r>
            <a:r>
              <a:rPr lang="en-US" dirty="0" smtClean="0"/>
              <a:t>): both </a:t>
            </a:r>
            <a:r>
              <a:rPr lang="en-US" dirty="0" smtClean="0"/>
              <a:t>male and female flowers </a:t>
            </a:r>
            <a:r>
              <a:rPr lang="en-US" dirty="0" smtClean="0"/>
              <a:t>appear at the same time on the same shoots of a tree. </a:t>
            </a:r>
          </a:p>
          <a:p>
            <a:pPr lvl="1"/>
            <a:r>
              <a:rPr lang="en-US" dirty="0" smtClean="0"/>
              <a:t>Flowers are on the tips (after leaves expand). </a:t>
            </a:r>
          </a:p>
          <a:p>
            <a:r>
              <a:rPr lang="en-US" dirty="0" smtClean="0"/>
              <a:t>Chestnuts are </a:t>
            </a:r>
            <a:r>
              <a:rPr lang="en-US" dirty="0" smtClean="0"/>
              <a:t>self </a:t>
            </a:r>
            <a:r>
              <a:rPr lang="en-US" dirty="0" smtClean="0"/>
              <a:t>sterile – they will </a:t>
            </a:r>
            <a:r>
              <a:rPr lang="en-US" dirty="0" smtClean="0"/>
              <a:t>not self </a:t>
            </a:r>
            <a:r>
              <a:rPr lang="en-US" dirty="0" smtClean="0"/>
              <a:t>pollinate. The wind is the major way they are pollinated (not insects). </a:t>
            </a:r>
          </a:p>
          <a:p>
            <a:r>
              <a:rPr lang="en-US" dirty="0" smtClean="0"/>
              <a:t>Seedlings need 5-7 years before they produce nuts. </a:t>
            </a:r>
            <a:endParaRPr lang="en-US" dirty="0"/>
          </a:p>
        </p:txBody>
      </p:sp>
      <p:pic>
        <p:nvPicPr>
          <p:cNvPr id="1026" name="Picture 2" descr="http://edis.ifas.ufl.edu/LyraEDISServlet?command=getScreenImage&amp;oid=16012395"/>
          <p:cNvPicPr>
            <a:picLocks noChangeAspect="1" noChangeArrowheads="1"/>
          </p:cNvPicPr>
          <p:nvPr/>
        </p:nvPicPr>
        <p:blipFill>
          <a:blip r:embed="rId2" cstate="print"/>
          <a:srcRect/>
          <a:stretch>
            <a:fillRect/>
          </a:stretch>
        </p:blipFill>
        <p:spPr bwMode="auto">
          <a:xfrm>
            <a:off x="4648200" y="1676400"/>
            <a:ext cx="3962400" cy="2971800"/>
          </a:xfrm>
          <a:prstGeom prst="rect">
            <a:avLst/>
          </a:prstGeom>
          <a:noFill/>
        </p:spPr>
      </p:pic>
      <p:sp>
        <p:nvSpPr>
          <p:cNvPr id="5" name="TextBox 4"/>
          <p:cNvSpPr txBox="1"/>
          <p:nvPr/>
        </p:nvSpPr>
        <p:spPr>
          <a:xfrm>
            <a:off x="5181600" y="4800600"/>
            <a:ext cx="3276600" cy="1200329"/>
          </a:xfrm>
          <a:prstGeom prst="rect">
            <a:avLst/>
          </a:prstGeom>
          <a:noFill/>
        </p:spPr>
        <p:txBody>
          <a:bodyPr wrap="square" rtlCol="0">
            <a:spAutoFit/>
          </a:bodyPr>
          <a:lstStyle/>
          <a:p>
            <a:r>
              <a:rPr lang="en-US" dirty="0" smtClean="0"/>
              <a:t>These are called catkins – the female flowers are at the base and the male flowers extend along the length.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anatomy and vocabulary</a:t>
            </a:r>
            <a:endParaRPr lang="en-US" dirty="0"/>
          </a:p>
        </p:txBody>
      </p:sp>
      <p:sp>
        <p:nvSpPr>
          <p:cNvPr id="3" name="Content Placeholder 2"/>
          <p:cNvSpPr>
            <a:spLocks noGrp="1"/>
          </p:cNvSpPr>
          <p:nvPr>
            <p:ph idx="1"/>
          </p:nvPr>
        </p:nvSpPr>
        <p:spPr>
          <a:xfrm>
            <a:off x="457200" y="1600201"/>
            <a:ext cx="4953000" cy="2514600"/>
          </a:xfrm>
        </p:spPr>
        <p:txBody>
          <a:bodyPr>
            <a:normAutofit fontScale="70000" lnSpcReduction="20000"/>
          </a:bodyPr>
          <a:lstStyle/>
          <a:p>
            <a:r>
              <a:rPr lang="en-US" dirty="0" smtClean="0"/>
              <a:t>The upper surface of a leaf is called – </a:t>
            </a:r>
            <a:r>
              <a:rPr lang="en-US" dirty="0" err="1" smtClean="0"/>
              <a:t>adaxial</a:t>
            </a:r>
            <a:endParaRPr lang="en-US" dirty="0" smtClean="0"/>
          </a:p>
          <a:p>
            <a:r>
              <a:rPr lang="en-US" dirty="0" smtClean="0"/>
              <a:t>The lower surface of a leaf is called </a:t>
            </a:r>
            <a:r>
              <a:rPr lang="en-US" dirty="0" err="1" smtClean="0"/>
              <a:t>abaxial</a:t>
            </a:r>
            <a:endParaRPr lang="en-US" dirty="0" smtClean="0"/>
          </a:p>
          <a:p>
            <a:r>
              <a:rPr lang="en-US" dirty="0" smtClean="0"/>
              <a:t>The main part of the leaf is the leaf blade or lamina</a:t>
            </a:r>
          </a:p>
          <a:p>
            <a:r>
              <a:rPr lang="en-US" dirty="0" smtClean="0"/>
              <a:t>The little hairs that you can see are called </a:t>
            </a:r>
            <a:r>
              <a:rPr lang="en-US" dirty="0" err="1" smtClean="0"/>
              <a:t>trichomes</a:t>
            </a:r>
            <a:r>
              <a:rPr lang="en-US" dirty="0" smtClean="0"/>
              <a:t>.</a:t>
            </a:r>
          </a:p>
        </p:txBody>
      </p:sp>
      <p:pic>
        <p:nvPicPr>
          <p:cNvPr id="19458" name="Picture 2" descr="http://www.okplanttrees.org/okplantid/images/leaves11.jpg"/>
          <p:cNvPicPr>
            <a:picLocks noChangeAspect="1" noChangeArrowheads="1"/>
          </p:cNvPicPr>
          <p:nvPr/>
        </p:nvPicPr>
        <p:blipFill>
          <a:blip r:embed="rId2" cstate="print"/>
          <a:srcRect/>
          <a:stretch>
            <a:fillRect/>
          </a:stretch>
        </p:blipFill>
        <p:spPr bwMode="auto">
          <a:xfrm>
            <a:off x="5867400" y="3733800"/>
            <a:ext cx="2924175" cy="2714626"/>
          </a:xfrm>
          <a:prstGeom prst="rect">
            <a:avLst/>
          </a:prstGeom>
          <a:noFill/>
        </p:spPr>
      </p:pic>
      <p:pic>
        <p:nvPicPr>
          <p:cNvPr id="19462" name="Picture 6" descr="http://4.bp.blogspot.com/-Qayj6vHsppE/TkBj8fG__nI/AAAAAAAAALA/9HRXlZRnfgw/s1600/IMG_7966.JPG"/>
          <p:cNvPicPr>
            <a:picLocks noChangeAspect="1" noChangeArrowheads="1"/>
          </p:cNvPicPr>
          <p:nvPr/>
        </p:nvPicPr>
        <p:blipFill>
          <a:blip r:embed="rId3" cstate="print"/>
          <a:srcRect/>
          <a:stretch>
            <a:fillRect/>
          </a:stretch>
        </p:blipFill>
        <p:spPr bwMode="auto">
          <a:xfrm>
            <a:off x="2819400" y="4267200"/>
            <a:ext cx="2924175" cy="2190750"/>
          </a:xfrm>
          <a:prstGeom prst="rect">
            <a:avLst/>
          </a:prstGeom>
          <a:noFill/>
        </p:spPr>
      </p:pic>
      <p:pic>
        <p:nvPicPr>
          <p:cNvPr id="19464" name="Picture 8" descr="http://upload.wikimedia.org/wikipedia/commons/thumb/d/de/Coleus_leaf_trichomes_SEM.jpg/170px-Coleus_leaf_trichomes_SEM.jpg"/>
          <p:cNvPicPr>
            <a:picLocks noChangeAspect="1" noChangeArrowheads="1"/>
          </p:cNvPicPr>
          <p:nvPr/>
        </p:nvPicPr>
        <p:blipFill>
          <a:blip r:embed="rId4" cstate="print"/>
          <a:srcRect/>
          <a:stretch>
            <a:fillRect/>
          </a:stretch>
        </p:blipFill>
        <p:spPr bwMode="auto">
          <a:xfrm>
            <a:off x="990600" y="4800600"/>
            <a:ext cx="1619250" cy="1657351"/>
          </a:xfrm>
          <a:prstGeom prst="rect">
            <a:avLst/>
          </a:prstGeom>
          <a:noFill/>
        </p:spPr>
      </p:pic>
      <p:pic>
        <p:nvPicPr>
          <p:cNvPr id="19466" name="Picture 10" descr="http://www.herbarium.lsu.edu/keys/gloss/adaxial_abaxial_Trillium_lg.jpg"/>
          <p:cNvPicPr>
            <a:picLocks noChangeAspect="1" noChangeArrowheads="1"/>
          </p:cNvPicPr>
          <p:nvPr/>
        </p:nvPicPr>
        <p:blipFill>
          <a:blip r:embed="rId5" cstate="print"/>
          <a:srcRect/>
          <a:stretch>
            <a:fillRect/>
          </a:stretch>
        </p:blipFill>
        <p:spPr bwMode="auto">
          <a:xfrm>
            <a:off x="5791200" y="1371600"/>
            <a:ext cx="2924175" cy="22574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Nuts and Leaves</a:t>
            </a:r>
            <a:endParaRPr lang="en-US" dirty="0"/>
          </a:p>
        </p:txBody>
      </p:sp>
      <p:pic>
        <p:nvPicPr>
          <p:cNvPr id="4" name="Content Placeholder 3" descr="AmericanLeaves.jpg"/>
          <p:cNvPicPr>
            <a:picLocks noGrp="1" noChangeAspect="1"/>
          </p:cNvPicPr>
          <p:nvPr>
            <p:ph idx="1"/>
          </p:nvPr>
        </p:nvPicPr>
        <p:blipFill>
          <a:blip r:embed="rId2" cstate="print"/>
          <a:stretch>
            <a:fillRect/>
          </a:stretch>
        </p:blipFill>
        <p:spPr>
          <a:xfrm>
            <a:off x="762000" y="1600200"/>
            <a:ext cx="3922617" cy="2590800"/>
          </a:xfrm>
        </p:spPr>
      </p:pic>
      <p:pic>
        <p:nvPicPr>
          <p:cNvPr id="5" name="Picture 4" descr="ChineseLeafnut.jpg"/>
          <p:cNvPicPr>
            <a:picLocks noChangeAspect="1"/>
          </p:cNvPicPr>
          <p:nvPr/>
        </p:nvPicPr>
        <p:blipFill>
          <a:blip r:embed="rId3" cstate="print"/>
          <a:stretch>
            <a:fillRect/>
          </a:stretch>
        </p:blipFill>
        <p:spPr>
          <a:xfrm>
            <a:off x="4953000" y="1600200"/>
            <a:ext cx="3567113" cy="2693535"/>
          </a:xfrm>
          <a:prstGeom prst="rect">
            <a:avLst/>
          </a:prstGeom>
        </p:spPr>
      </p:pic>
      <p:pic>
        <p:nvPicPr>
          <p:cNvPr id="6" name="Picture 5" descr="Nuts.jpg"/>
          <p:cNvPicPr>
            <a:picLocks noChangeAspect="1"/>
          </p:cNvPicPr>
          <p:nvPr/>
        </p:nvPicPr>
        <p:blipFill>
          <a:blip r:embed="rId4" cstate="print"/>
          <a:stretch>
            <a:fillRect/>
          </a:stretch>
        </p:blipFill>
        <p:spPr>
          <a:xfrm>
            <a:off x="762000" y="4343400"/>
            <a:ext cx="2895600" cy="2171701"/>
          </a:xfrm>
          <a:prstGeom prst="rect">
            <a:avLst/>
          </a:prstGeom>
        </p:spPr>
      </p:pic>
      <p:sp>
        <p:nvSpPr>
          <p:cNvPr id="7" name="TextBox 6"/>
          <p:cNvSpPr txBox="1"/>
          <p:nvPr/>
        </p:nvSpPr>
        <p:spPr>
          <a:xfrm>
            <a:off x="3733800" y="4419600"/>
            <a:ext cx="4953000" cy="2031325"/>
          </a:xfrm>
          <a:prstGeom prst="rect">
            <a:avLst/>
          </a:prstGeom>
          <a:noFill/>
        </p:spPr>
        <p:txBody>
          <a:bodyPr wrap="square" rtlCol="0">
            <a:spAutoFit/>
          </a:bodyPr>
          <a:lstStyle/>
          <a:p>
            <a:r>
              <a:rPr lang="en-US" dirty="0" smtClean="0"/>
              <a:t>American leaves have sharp ‘teeth’ and are 5-10 inches long.. Usually there are 3 (to 7) nuts in a bur, they are xxx . The nuts are hairy near the tip. </a:t>
            </a:r>
          </a:p>
          <a:p>
            <a:endParaRPr lang="en-US" dirty="0" smtClean="0"/>
          </a:p>
          <a:p>
            <a:r>
              <a:rPr lang="en-US" dirty="0" smtClean="0"/>
              <a:t>Chinese chestnut leaves are 4-8 inches long, oblong with serrated edges. There are 1-3 nuts per bur, they are 1-3 inches across, and smooth.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Chestnut: Twigs and Leaves</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r>
              <a:rPr lang="en-US" dirty="0" smtClean="0"/>
              <a:t>The leaves are smooth and thin </a:t>
            </a:r>
          </a:p>
          <a:p>
            <a:pPr lvl="1"/>
            <a:r>
              <a:rPr lang="en-US" dirty="0" smtClean="0"/>
              <a:t>There are few hairs on </a:t>
            </a:r>
            <a:r>
              <a:rPr lang="en-US" dirty="0" err="1" smtClean="0"/>
              <a:t>abaxial</a:t>
            </a:r>
            <a:r>
              <a:rPr lang="en-US" dirty="0" smtClean="0"/>
              <a:t> surface or twig</a:t>
            </a:r>
          </a:p>
          <a:p>
            <a:pPr lvl="1"/>
            <a:r>
              <a:rPr lang="en-US" dirty="0" smtClean="0"/>
              <a:t>Petiole is red, twig is brown</a:t>
            </a:r>
          </a:p>
          <a:p>
            <a:pPr lvl="1"/>
            <a:r>
              <a:rPr lang="en-US" dirty="0" smtClean="0"/>
              <a:t>There is a very sharp angle where the leaf joins the petiole. </a:t>
            </a:r>
          </a:p>
        </p:txBody>
      </p:sp>
      <p:pic>
        <p:nvPicPr>
          <p:cNvPr id="20486" name="Picture 6" descr="http://ctacf.org/images/Compare_Leaf_800pxw.jpg"/>
          <p:cNvPicPr>
            <a:picLocks noChangeAspect="1" noChangeArrowheads="1"/>
          </p:cNvPicPr>
          <p:nvPr/>
        </p:nvPicPr>
        <p:blipFill>
          <a:blip r:embed="rId2" cstate="print"/>
          <a:srcRect/>
          <a:stretch>
            <a:fillRect/>
          </a:stretch>
        </p:blipFill>
        <p:spPr bwMode="auto">
          <a:xfrm>
            <a:off x="4800600" y="3886200"/>
            <a:ext cx="3962400" cy="2867788"/>
          </a:xfrm>
          <a:prstGeom prst="rect">
            <a:avLst/>
          </a:prstGeom>
          <a:noFill/>
        </p:spPr>
      </p:pic>
      <p:pic>
        <p:nvPicPr>
          <p:cNvPr id="20490" name="Picture 10" descr="http://www.discoverlife.org/IM/I_SB/0118/640/Castanea_dentata,_leaf_-_showing_orientation_on_twig,I_SB11845.jpg"/>
          <p:cNvPicPr>
            <a:picLocks noChangeAspect="1" noChangeArrowheads="1"/>
          </p:cNvPicPr>
          <p:nvPr/>
        </p:nvPicPr>
        <p:blipFill>
          <a:blip r:embed="rId3" cstate="print"/>
          <a:srcRect/>
          <a:stretch>
            <a:fillRect/>
          </a:stretch>
        </p:blipFill>
        <p:spPr bwMode="auto">
          <a:xfrm rot="5400000">
            <a:off x="5472113" y="395287"/>
            <a:ext cx="2695575" cy="40386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Chestnut Twigs and Leaves</a:t>
            </a:r>
            <a:endParaRPr lang="en-US" dirty="0"/>
          </a:p>
        </p:txBody>
      </p:sp>
      <p:sp>
        <p:nvSpPr>
          <p:cNvPr id="3" name="Content Placeholder 2"/>
          <p:cNvSpPr>
            <a:spLocks noGrp="1"/>
          </p:cNvSpPr>
          <p:nvPr>
            <p:ph idx="1"/>
          </p:nvPr>
        </p:nvSpPr>
        <p:spPr>
          <a:xfrm>
            <a:off x="609600" y="1371600"/>
            <a:ext cx="5715000" cy="2133600"/>
          </a:xfrm>
        </p:spPr>
        <p:txBody>
          <a:bodyPr>
            <a:normAutofit fontScale="77500" lnSpcReduction="20000"/>
          </a:bodyPr>
          <a:lstStyle/>
          <a:p>
            <a:r>
              <a:rPr lang="en-US" dirty="0" smtClean="0"/>
              <a:t>Chinese: the leaves are </a:t>
            </a:r>
            <a:r>
              <a:rPr lang="en-US" dirty="0" smtClean="0"/>
              <a:t>thicker, hairy </a:t>
            </a:r>
            <a:r>
              <a:rPr lang="en-US" dirty="0" smtClean="0"/>
              <a:t>on the lower </a:t>
            </a:r>
            <a:r>
              <a:rPr lang="en-US" dirty="0" smtClean="0"/>
              <a:t>surface</a:t>
            </a:r>
          </a:p>
          <a:p>
            <a:pPr lvl="1"/>
            <a:r>
              <a:rPr lang="en-US" dirty="0" smtClean="0"/>
              <a:t>The twigs are brown and have hairs.</a:t>
            </a:r>
          </a:p>
          <a:p>
            <a:pPr lvl="1"/>
            <a:r>
              <a:rPr lang="en-US" dirty="0" smtClean="0"/>
              <a:t>The base where the leaf meets the petiole is wider. </a:t>
            </a:r>
          </a:p>
          <a:p>
            <a:pPr lvl="1"/>
            <a:r>
              <a:rPr lang="en-US" dirty="0" smtClean="0"/>
              <a:t>The petiole is green or tan</a:t>
            </a:r>
            <a:endParaRPr lang="en-US" dirty="0" smtClean="0"/>
          </a:p>
          <a:p>
            <a:endParaRPr lang="en-US" dirty="0"/>
          </a:p>
        </p:txBody>
      </p:sp>
      <p:pic>
        <p:nvPicPr>
          <p:cNvPr id="21506" name="Picture 2" descr="https://encrypted-tbn1.gstatic.com/images?q=tbn:ANd9GcRFiyHUTWO6yc-hFt96_vCB6XR7rV5XsQbKpvOiLDtX097IyOsna0M_eixL"/>
          <p:cNvPicPr>
            <a:picLocks noChangeAspect="1" noChangeArrowheads="1"/>
          </p:cNvPicPr>
          <p:nvPr/>
        </p:nvPicPr>
        <p:blipFill>
          <a:blip r:embed="rId2" cstate="print"/>
          <a:srcRect/>
          <a:stretch>
            <a:fillRect/>
          </a:stretch>
        </p:blipFill>
        <p:spPr bwMode="auto">
          <a:xfrm>
            <a:off x="7162800" y="1143000"/>
            <a:ext cx="1700019" cy="1647826"/>
          </a:xfrm>
          <a:prstGeom prst="rect">
            <a:avLst/>
          </a:prstGeom>
          <a:noFill/>
        </p:spPr>
      </p:pic>
      <p:pic>
        <p:nvPicPr>
          <p:cNvPr id="21508" name="Picture 4" descr="http://ctacf.org/images/GMF_Chinese_800pxw.jpg"/>
          <p:cNvPicPr>
            <a:picLocks noChangeAspect="1" noChangeArrowheads="1"/>
          </p:cNvPicPr>
          <p:nvPr/>
        </p:nvPicPr>
        <p:blipFill>
          <a:blip r:embed="rId3" cstate="print"/>
          <a:srcRect/>
          <a:stretch>
            <a:fillRect/>
          </a:stretch>
        </p:blipFill>
        <p:spPr bwMode="auto">
          <a:xfrm>
            <a:off x="4343400" y="3276600"/>
            <a:ext cx="4648200" cy="3398997"/>
          </a:xfrm>
          <a:prstGeom prst="rect">
            <a:avLst/>
          </a:prstGeom>
          <a:noFill/>
        </p:spPr>
      </p:pic>
      <p:pic>
        <p:nvPicPr>
          <p:cNvPr id="21510" name="Picture 6" descr="http://www.discoverlife.org/IM/I_SB/0118/640/Castanea_dentata,_twig_-_orientation_of_petioles,I_SB11849.jpg"/>
          <p:cNvPicPr>
            <a:picLocks noChangeAspect="1" noChangeArrowheads="1"/>
          </p:cNvPicPr>
          <p:nvPr/>
        </p:nvPicPr>
        <p:blipFill>
          <a:blip r:embed="rId4" cstate="print"/>
          <a:srcRect/>
          <a:stretch>
            <a:fillRect/>
          </a:stretch>
        </p:blipFill>
        <p:spPr bwMode="auto">
          <a:xfrm>
            <a:off x="914400" y="4495800"/>
            <a:ext cx="3308854" cy="2209800"/>
          </a:xfrm>
          <a:prstGeom prst="rect">
            <a:avLst/>
          </a:prstGeom>
          <a:noFill/>
        </p:spPr>
      </p:pic>
      <p:pic>
        <p:nvPicPr>
          <p:cNvPr id="21512" name="Picture 8" descr="http://www.namethatplant.net/Images/ImagesFire/s0/s050807_e.jpg"/>
          <p:cNvPicPr>
            <a:picLocks noChangeAspect="1" noChangeArrowheads="1"/>
          </p:cNvPicPr>
          <p:nvPr/>
        </p:nvPicPr>
        <p:blipFill>
          <a:blip r:embed="rId5" cstate="print"/>
          <a:srcRect/>
          <a:stretch>
            <a:fillRect/>
          </a:stretch>
        </p:blipFill>
        <p:spPr bwMode="auto">
          <a:xfrm>
            <a:off x="228600" y="3657600"/>
            <a:ext cx="2695575" cy="19145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668</Words>
  <Application>Microsoft Office PowerPoint</Application>
  <PresentationFormat>On-screen Show (4:3)</PresentationFormat>
  <Paragraphs>60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Chestnut Phenotypes</vt:lpstr>
      <vt:lpstr>Collecting samples in nature</vt:lpstr>
      <vt:lpstr>Known differences in the two species</vt:lpstr>
      <vt:lpstr>Slide 4</vt:lpstr>
      <vt:lpstr>Pollination</vt:lpstr>
      <vt:lpstr>Leaf anatomy and vocabulary</vt:lpstr>
      <vt:lpstr>Nuts and Leaves</vt:lpstr>
      <vt:lpstr>American Chestnut: Twigs and Leaves</vt:lpstr>
      <vt:lpstr>Chinese Chestnut Twigs and Leaves</vt:lpstr>
      <vt:lpstr>Petiole colors</vt:lpstr>
      <vt:lpstr>Stipules</vt:lpstr>
      <vt:lpstr>Bark /Blight (Cryphonectria parasitica)</vt:lpstr>
      <vt:lpstr>Good tools</vt:lpstr>
    </vt:vector>
  </TitlesOfParts>
  <Company>UNC Charlotte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Chestnut Phenotypes</dc:title>
  <dc:creator>jweller2</dc:creator>
  <cp:lastModifiedBy>jweller2</cp:lastModifiedBy>
  <cp:revision>19</cp:revision>
  <dcterms:created xsi:type="dcterms:W3CDTF">2013-06-06T00:25:54Z</dcterms:created>
  <dcterms:modified xsi:type="dcterms:W3CDTF">2013-06-08T17:05:14Z</dcterms:modified>
</cp:coreProperties>
</file>